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0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6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5" roundtripDataSignature="AMtx7mgYJoO6sWLFDl70SqAwxmZwkEMq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878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67" Type="http://schemas.openxmlformats.org/officeDocument/2006/relationships/viewProps" Target="viewProps.xml"/><Relationship Id="rId71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6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3854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357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f1a16f3c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af1a16f3c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9326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f1a16f3c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af1a16f3c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9943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f1a16f3c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af1a16f3c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7504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f1a16f3c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af1a16f3c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9184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f1a16f3c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af1a16f3c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885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f1a16f3c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af1a16f3c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873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f1a16f3c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af1a16f3c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2276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f1a16f3c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af1a16f3c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0037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f1a16f3cb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af1a16f3cb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643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f1a16f3c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af1a16f3c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555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0031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f1a16f3cb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af1a16f3c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493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208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0584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f1a16f3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af1a16f3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44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249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253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f1a16f3c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af1a16f3c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5280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f1a16f3c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af1a16f3c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582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f1a16f3c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af1a16f3c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139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2.jpe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3.jpe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4.jpe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5.jpe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6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7.gif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8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Letters from the </a:t>
            </a:r>
            <a:br>
              <a:rPr lang="en-GB"/>
            </a:br>
            <a:r>
              <a:rPr lang="en-GB"/>
              <a:t>Lighthouse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smtClean="0"/>
              <a:t>Reading Slides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f1a16f3cb_0_36"/>
          <p:cNvSpPr/>
          <p:nvPr/>
        </p:nvSpPr>
        <p:spPr>
          <a:xfrm>
            <a:off x="182880" y="298383"/>
            <a:ext cx="11682864" cy="62524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af1a16f3cb_0_36"/>
          <p:cNvSpPr txBox="1"/>
          <p:nvPr/>
        </p:nvSpPr>
        <p:spPr>
          <a:xfrm>
            <a:off x="2042162" y="437643"/>
            <a:ext cx="6348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dk1"/>
                </a:solidFill>
              </a:rPr>
              <a:t>maroon</a:t>
            </a:r>
            <a:endParaRPr sz="6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gaf1a16f3cb_0_36" descr="Image result for talk for writing magpie"/>
          <p:cNvPicPr preferRelativeResize="0"/>
          <p:nvPr/>
        </p:nvPicPr>
        <p:blipFill rotWithShape="1">
          <a:blip r:embed="rId5">
            <a:alphaModFix/>
          </a:blip>
          <a:srcRect b="5784"/>
          <a:stretch/>
        </p:blipFill>
        <p:spPr>
          <a:xfrm>
            <a:off x="814896" y="507151"/>
            <a:ext cx="2003426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af1a16f3cb_0_36"/>
          <p:cNvSpPr txBox="1"/>
          <p:nvPr/>
        </p:nvSpPr>
        <p:spPr>
          <a:xfrm>
            <a:off x="718457" y="2301828"/>
            <a:ext cx="1210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</a:rPr>
              <a:t>ADJECTIVE</a:t>
            </a: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3600" b="1">
                <a:solidFill>
                  <a:schemeClr val="dk1"/>
                </a:solidFill>
              </a:rPr>
              <a:t> </a:t>
            </a:r>
            <a:r>
              <a:rPr lang="en-GB" sz="3600">
                <a:solidFill>
                  <a:schemeClr val="dk1"/>
                </a:solidFill>
              </a:rPr>
              <a:t>reddish/brownish colour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60" name="Google Shape;160;gaf1a16f3cb_0_36"/>
          <p:cNvSpPr txBox="1"/>
          <p:nvPr/>
        </p:nvSpPr>
        <p:spPr>
          <a:xfrm>
            <a:off x="718457" y="3619821"/>
            <a:ext cx="1052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SYNONYMS: </a:t>
            </a:r>
            <a:r>
              <a:rPr lang="en-GB" sz="3600">
                <a:solidFill>
                  <a:schemeClr val="dk1"/>
                </a:solidFill>
              </a:rPr>
              <a:t>dark reddy-brown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af1a16f3cb_0_36"/>
          <p:cNvSpPr txBox="1"/>
          <p:nvPr/>
        </p:nvSpPr>
        <p:spPr>
          <a:xfrm>
            <a:off x="651549" y="4598254"/>
            <a:ext cx="11085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P</a:t>
            </a:r>
            <a:r>
              <a:rPr lang="en-GB" sz="3600" b="1" dirty="0">
                <a:solidFill>
                  <a:schemeClr val="dk1"/>
                </a:solidFill>
              </a:rPr>
              <a:t>4  </a:t>
            </a:r>
            <a:r>
              <a:rPr lang="en-GB" sz="3600" dirty="0">
                <a:solidFill>
                  <a:schemeClr val="dk1"/>
                </a:solidFill>
              </a:rPr>
              <a:t>- when the great </a:t>
            </a:r>
            <a:r>
              <a:rPr lang="en-GB" sz="3600" b="1" dirty="0">
                <a:solidFill>
                  <a:schemeClr val="dk1"/>
                </a:solidFill>
              </a:rPr>
              <a:t>maroon</a:t>
            </a:r>
            <a:r>
              <a:rPr lang="en-GB" sz="3600" dirty="0">
                <a:solidFill>
                  <a:schemeClr val="dk1"/>
                </a:solidFill>
              </a:rPr>
              <a:t> curtains swung apart with a squeak.</a:t>
            </a:r>
            <a:endParaRPr sz="3600" dirty="0">
              <a:solidFill>
                <a:schemeClr val="dk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6271" y="867611"/>
            <a:ext cx="406400" cy="406400"/>
          </a:xfrm>
          <a:prstGeom prst="rect">
            <a:avLst/>
          </a:prstGeom>
        </p:spPr>
      </p:pic>
      <p:pic>
        <p:nvPicPr>
          <p:cNvPr id="2050" name="Picture 2" descr="MAROON (adjective) definition and synonyms | Macmillan Dictiona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133" y="378523"/>
            <a:ext cx="3128316" cy="208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f1a16f3cb_0_54"/>
          <p:cNvSpPr/>
          <p:nvPr/>
        </p:nvSpPr>
        <p:spPr>
          <a:xfrm>
            <a:off x="731521" y="431073"/>
            <a:ext cx="10829100" cy="599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af1a16f3cb_0_54"/>
          <p:cNvSpPr txBox="1"/>
          <p:nvPr/>
        </p:nvSpPr>
        <p:spPr>
          <a:xfrm>
            <a:off x="2042162" y="437643"/>
            <a:ext cx="6348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dk1"/>
                </a:solidFill>
              </a:rPr>
              <a:t>Pathe</a:t>
            </a:r>
            <a:endParaRPr sz="6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af1a16f3cb_0_54" descr="Image result for talk for writing magpie"/>
          <p:cNvPicPr preferRelativeResize="0"/>
          <p:nvPr/>
        </p:nvPicPr>
        <p:blipFill rotWithShape="1">
          <a:blip r:embed="rId5">
            <a:alphaModFix/>
          </a:blip>
          <a:srcRect b="5784"/>
          <a:stretch/>
        </p:blipFill>
        <p:spPr>
          <a:xfrm>
            <a:off x="814896" y="507151"/>
            <a:ext cx="2003426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af1a16f3cb_0_54"/>
          <p:cNvSpPr txBox="1"/>
          <p:nvPr/>
        </p:nvSpPr>
        <p:spPr>
          <a:xfrm>
            <a:off x="718457" y="2301828"/>
            <a:ext cx="1210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</a:rPr>
              <a:t>Noun</a:t>
            </a: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3600" b="1">
                <a:solidFill>
                  <a:schemeClr val="dk1"/>
                </a:solidFill>
              </a:rPr>
              <a:t> </a:t>
            </a:r>
            <a:r>
              <a:rPr lang="en-GB" sz="3600">
                <a:solidFill>
                  <a:schemeClr val="dk1"/>
                </a:solidFill>
              </a:rPr>
              <a:t>TV company/programme.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70" name="Google Shape;170;gaf1a16f3cb_0_54"/>
          <p:cNvSpPr txBox="1"/>
          <p:nvPr/>
        </p:nvSpPr>
        <p:spPr>
          <a:xfrm>
            <a:off x="718457" y="3619821"/>
            <a:ext cx="1052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SYNONYMS: </a:t>
            </a:r>
            <a:r>
              <a:rPr lang="en-GB" sz="3600">
                <a:solidFill>
                  <a:schemeClr val="dk1"/>
                </a:solidFill>
              </a:rPr>
              <a:t>N/A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af1a16f3cb_0_54"/>
          <p:cNvSpPr txBox="1"/>
          <p:nvPr/>
        </p:nvSpPr>
        <p:spPr>
          <a:xfrm>
            <a:off x="731521" y="4258346"/>
            <a:ext cx="11085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P</a:t>
            </a:r>
            <a:r>
              <a:rPr lang="en-GB" sz="3600" b="1">
                <a:solidFill>
                  <a:schemeClr val="dk1"/>
                </a:solidFill>
              </a:rPr>
              <a:t>4  </a:t>
            </a:r>
            <a:r>
              <a:rPr lang="en-GB" sz="3600">
                <a:solidFill>
                  <a:schemeClr val="dk1"/>
                </a:solidFill>
              </a:rPr>
              <a:t>I watched eagerly, chin in hand, as the big white titles and the word </a:t>
            </a:r>
            <a:r>
              <a:rPr lang="en-GB" sz="3600" b="1">
                <a:solidFill>
                  <a:schemeClr val="dk1"/>
                </a:solidFill>
              </a:rPr>
              <a:t>‘Pathe’</a:t>
            </a:r>
            <a:r>
              <a:rPr lang="en-GB" sz="3600">
                <a:solidFill>
                  <a:schemeClr val="dk1"/>
                </a:solidFill>
              </a:rPr>
              <a:t> filled the screen.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6146" name="Picture 2" descr="Pathé -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065" y="485209"/>
            <a:ext cx="2555212" cy="19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73057" y="96005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f1a16f3cb_0_63"/>
          <p:cNvSpPr/>
          <p:nvPr/>
        </p:nvSpPr>
        <p:spPr>
          <a:xfrm>
            <a:off x="731521" y="431073"/>
            <a:ext cx="10829100" cy="599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af1a16f3cb_0_63"/>
          <p:cNvSpPr txBox="1"/>
          <p:nvPr/>
        </p:nvSpPr>
        <p:spPr>
          <a:xfrm>
            <a:off x="2042162" y="437643"/>
            <a:ext cx="6348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dk1"/>
                </a:solidFill>
              </a:rPr>
              <a:t>lav</a:t>
            </a:r>
            <a:endParaRPr sz="6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gaf1a16f3cb_0_63" descr="Image result for talk for writing magpie"/>
          <p:cNvPicPr preferRelativeResize="0"/>
          <p:nvPr/>
        </p:nvPicPr>
        <p:blipFill rotWithShape="1">
          <a:blip r:embed="rId5">
            <a:alphaModFix/>
          </a:blip>
          <a:srcRect b="5784"/>
          <a:stretch/>
        </p:blipFill>
        <p:spPr>
          <a:xfrm>
            <a:off x="814896" y="507151"/>
            <a:ext cx="2003426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af1a16f3cb_0_63"/>
          <p:cNvSpPr txBox="1"/>
          <p:nvPr/>
        </p:nvSpPr>
        <p:spPr>
          <a:xfrm>
            <a:off x="718457" y="2301828"/>
            <a:ext cx="1210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</a:rPr>
              <a:t>Noun</a:t>
            </a: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3600" b="1">
                <a:solidFill>
                  <a:schemeClr val="dk1"/>
                </a:solidFill>
              </a:rPr>
              <a:t> </a:t>
            </a:r>
            <a:r>
              <a:rPr lang="en-GB" sz="3600">
                <a:solidFill>
                  <a:schemeClr val="dk1"/>
                </a:solidFill>
              </a:rPr>
              <a:t>toilet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80" name="Google Shape;180;gaf1a16f3cb_0_63"/>
          <p:cNvSpPr txBox="1"/>
          <p:nvPr/>
        </p:nvSpPr>
        <p:spPr>
          <a:xfrm>
            <a:off x="718457" y="3619821"/>
            <a:ext cx="1052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SYNONYMS: </a:t>
            </a:r>
            <a:r>
              <a:rPr lang="en-GB" sz="3600">
                <a:solidFill>
                  <a:schemeClr val="dk1"/>
                </a:solidFill>
              </a:rPr>
              <a:t>toilet, wc, loo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af1a16f3cb_0_63"/>
          <p:cNvSpPr txBox="1"/>
          <p:nvPr/>
        </p:nvSpPr>
        <p:spPr>
          <a:xfrm>
            <a:off x="731521" y="4258346"/>
            <a:ext cx="11085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P</a:t>
            </a:r>
            <a:r>
              <a:rPr lang="en-GB" sz="3600" b="1">
                <a:solidFill>
                  <a:schemeClr val="dk1"/>
                </a:solidFill>
              </a:rPr>
              <a:t>4  </a:t>
            </a:r>
            <a:r>
              <a:rPr lang="en-GB" sz="3600">
                <a:solidFill>
                  <a:schemeClr val="dk1"/>
                </a:solidFill>
              </a:rPr>
              <a:t>‘She needs the </a:t>
            </a:r>
            <a:r>
              <a:rPr lang="en-GB" sz="3600" b="1">
                <a:solidFill>
                  <a:schemeClr val="dk1"/>
                </a:solidFill>
              </a:rPr>
              <a:t>lav</a:t>
            </a:r>
            <a:r>
              <a:rPr lang="en-GB" sz="3600">
                <a:solidFill>
                  <a:schemeClr val="dk1"/>
                </a:solidFill>
              </a:rPr>
              <a:t>,’ Cliff said knowingly.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7170" name="Picture 2" descr="Free Funny Toilet Cliparts, Download Free Clip Art, Free Clip Art on Clipart 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810" y="507151"/>
            <a:ext cx="2111879" cy="347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74471" y="96005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f1a16f3cb_0_72"/>
          <p:cNvSpPr/>
          <p:nvPr/>
        </p:nvSpPr>
        <p:spPr>
          <a:xfrm>
            <a:off x="731521" y="431073"/>
            <a:ext cx="10829100" cy="599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af1a16f3cb_0_72"/>
          <p:cNvSpPr txBox="1"/>
          <p:nvPr/>
        </p:nvSpPr>
        <p:spPr>
          <a:xfrm>
            <a:off x="2042162" y="437643"/>
            <a:ext cx="6348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dk1"/>
                </a:solidFill>
              </a:rPr>
              <a:t>jarred</a:t>
            </a:r>
            <a:endParaRPr sz="6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af1a16f3cb_0_72" descr="Image result for talk for writing magpie"/>
          <p:cNvPicPr preferRelativeResize="0"/>
          <p:nvPr/>
        </p:nvPicPr>
        <p:blipFill rotWithShape="1">
          <a:blip r:embed="rId5">
            <a:alphaModFix/>
          </a:blip>
          <a:srcRect b="5784"/>
          <a:stretch/>
        </p:blipFill>
        <p:spPr>
          <a:xfrm>
            <a:off x="814896" y="507151"/>
            <a:ext cx="2003426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af1a16f3cb_0_72"/>
          <p:cNvSpPr txBox="1"/>
          <p:nvPr/>
        </p:nvSpPr>
        <p:spPr>
          <a:xfrm>
            <a:off x="718457" y="2301828"/>
            <a:ext cx="1210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</a:rPr>
              <a:t>VERB</a:t>
            </a: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3600" b="1">
                <a:solidFill>
                  <a:schemeClr val="dk1"/>
                </a:solidFill>
              </a:rPr>
              <a:t> </a:t>
            </a:r>
            <a:r>
              <a:rPr lang="en-GB" sz="3600">
                <a:solidFill>
                  <a:schemeClr val="dk1"/>
                </a:solidFill>
              </a:rPr>
              <a:t>painful or uncomfortable shock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90" name="Google Shape;190;gaf1a16f3cb_0_72"/>
          <p:cNvSpPr txBox="1"/>
          <p:nvPr/>
        </p:nvSpPr>
        <p:spPr>
          <a:xfrm>
            <a:off x="718457" y="3619821"/>
            <a:ext cx="1052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SYNONYMS: </a:t>
            </a:r>
            <a:r>
              <a:rPr lang="en-GB" sz="3600">
                <a:solidFill>
                  <a:schemeClr val="dk1"/>
                </a:solidFill>
              </a:rPr>
              <a:t>shocked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af1a16f3cb_0_72"/>
          <p:cNvSpPr txBox="1"/>
          <p:nvPr/>
        </p:nvSpPr>
        <p:spPr>
          <a:xfrm>
            <a:off x="731521" y="4258346"/>
            <a:ext cx="11085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P</a:t>
            </a:r>
            <a:r>
              <a:rPr lang="en-GB" sz="3600" b="1">
                <a:solidFill>
                  <a:schemeClr val="dk1"/>
                </a:solidFill>
              </a:rPr>
              <a:t>5  </a:t>
            </a:r>
            <a:r>
              <a:rPr lang="en-GB" sz="3600">
                <a:solidFill>
                  <a:schemeClr val="dk1"/>
                </a:solidFill>
              </a:rPr>
              <a:t>The Pathe news voice - jolly and brisk - </a:t>
            </a:r>
            <a:r>
              <a:rPr lang="en-GB" sz="3600" b="1">
                <a:solidFill>
                  <a:schemeClr val="dk1"/>
                </a:solidFill>
              </a:rPr>
              <a:t>jarred</a:t>
            </a:r>
            <a:r>
              <a:rPr lang="en-GB" sz="3600">
                <a:solidFill>
                  <a:schemeClr val="dk1"/>
                </a:solidFill>
              </a:rPr>
              <a:t> with what I was seeing.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10244" name="Picture 4" descr="Pin by Sara on Hoco is the best week ever | Lightning bolt logo, Lightning,  Lightning bol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677" y="781214"/>
            <a:ext cx="2380800" cy="272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66110" y="79983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f1a16f3cb_0_90"/>
          <p:cNvSpPr/>
          <p:nvPr/>
        </p:nvSpPr>
        <p:spPr>
          <a:xfrm>
            <a:off x="731521" y="431073"/>
            <a:ext cx="10829100" cy="599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af1a16f3cb_0_90"/>
          <p:cNvSpPr txBox="1"/>
          <p:nvPr/>
        </p:nvSpPr>
        <p:spPr>
          <a:xfrm>
            <a:off x="2042162" y="437643"/>
            <a:ext cx="6348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dk1"/>
                </a:solidFill>
              </a:rPr>
              <a:t>foyer</a:t>
            </a:r>
            <a:endParaRPr sz="6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af1a16f3cb_0_90" descr="Image result for talk for writing magpie"/>
          <p:cNvPicPr preferRelativeResize="0"/>
          <p:nvPr/>
        </p:nvPicPr>
        <p:blipFill rotWithShape="1">
          <a:blip r:embed="rId5">
            <a:alphaModFix/>
          </a:blip>
          <a:srcRect b="5784"/>
          <a:stretch/>
        </p:blipFill>
        <p:spPr>
          <a:xfrm>
            <a:off x="814896" y="507151"/>
            <a:ext cx="2003426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af1a16f3cb_0_90"/>
          <p:cNvSpPr txBox="1"/>
          <p:nvPr/>
        </p:nvSpPr>
        <p:spPr>
          <a:xfrm>
            <a:off x="832588" y="3019658"/>
            <a:ext cx="8086823" cy="126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dk1"/>
                </a:solidFill>
              </a:rPr>
              <a:t>NOUN</a:t>
            </a:r>
            <a:r>
              <a:rPr lang="en-GB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3600" b="1" dirty="0">
                <a:solidFill>
                  <a:schemeClr val="dk1"/>
                </a:solidFill>
              </a:rPr>
              <a:t> </a:t>
            </a:r>
            <a:r>
              <a:rPr lang="en-GB" sz="3600" dirty="0">
                <a:solidFill>
                  <a:schemeClr val="dk1"/>
                </a:solidFill>
              </a:rPr>
              <a:t>entrance hall to a public building.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200" name="Google Shape;200;gaf1a16f3cb_0_90"/>
          <p:cNvSpPr txBox="1"/>
          <p:nvPr/>
        </p:nvSpPr>
        <p:spPr>
          <a:xfrm>
            <a:off x="731521" y="4783831"/>
            <a:ext cx="1052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SYNONYMS: </a:t>
            </a:r>
            <a:r>
              <a:rPr lang="en-GB" sz="3600" dirty="0">
                <a:solidFill>
                  <a:schemeClr val="dk1"/>
                </a:solidFill>
              </a:rPr>
              <a:t>hall way, reception area, lobby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af1a16f3cb_0_90"/>
          <p:cNvSpPr txBox="1"/>
          <p:nvPr/>
        </p:nvSpPr>
        <p:spPr>
          <a:xfrm>
            <a:off x="731521" y="5390759"/>
            <a:ext cx="11085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P</a:t>
            </a:r>
            <a:r>
              <a:rPr lang="en-GB" sz="3600" b="1" dirty="0">
                <a:solidFill>
                  <a:schemeClr val="dk1"/>
                </a:solidFill>
              </a:rPr>
              <a:t>7  </a:t>
            </a:r>
            <a:r>
              <a:rPr lang="en-GB" sz="3600" dirty="0">
                <a:solidFill>
                  <a:schemeClr val="dk1"/>
                </a:solidFill>
              </a:rPr>
              <a:t>In the </a:t>
            </a:r>
            <a:r>
              <a:rPr lang="en-GB" sz="3600" b="1" dirty="0">
                <a:solidFill>
                  <a:schemeClr val="dk1"/>
                </a:solidFill>
              </a:rPr>
              <a:t>foyer</a:t>
            </a:r>
            <a:r>
              <a:rPr lang="en-GB" sz="3600" dirty="0">
                <a:solidFill>
                  <a:schemeClr val="dk1"/>
                </a:solidFill>
              </a:rPr>
              <a:t>, the lights were off.</a:t>
            </a:r>
            <a:endParaRPr sz="3600" dirty="0">
              <a:solidFill>
                <a:schemeClr val="dk1"/>
              </a:solidFill>
            </a:endParaRPr>
          </a:p>
        </p:txBody>
      </p:sp>
      <p:pic>
        <p:nvPicPr>
          <p:cNvPr id="8194" name="Picture 2" descr="10 Best Entryway Ideas - Stylish Foyer Decor and Decorating Ide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498" y="495533"/>
            <a:ext cx="3169859" cy="42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46779" y="991593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f1a16f3cb_0_81"/>
          <p:cNvSpPr/>
          <p:nvPr/>
        </p:nvSpPr>
        <p:spPr>
          <a:xfrm>
            <a:off x="731521" y="431073"/>
            <a:ext cx="10829100" cy="599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af1a16f3cb_0_81"/>
          <p:cNvSpPr txBox="1"/>
          <p:nvPr/>
        </p:nvSpPr>
        <p:spPr>
          <a:xfrm>
            <a:off x="2042162" y="437643"/>
            <a:ext cx="6348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dk1"/>
                </a:solidFill>
              </a:rPr>
              <a:t>dithering</a:t>
            </a:r>
            <a:endParaRPr sz="6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gaf1a16f3cb_0_81" descr="Image result for talk for writing magpie"/>
          <p:cNvPicPr preferRelativeResize="0"/>
          <p:nvPr/>
        </p:nvPicPr>
        <p:blipFill rotWithShape="1">
          <a:blip r:embed="rId5">
            <a:alphaModFix/>
          </a:blip>
          <a:srcRect b="5784"/>
          <a:stretch/>
        </p:blipFill>
        <p:spPr>
          <a:xfrm>
            <a:off x="814896" y="507151"/>
            <a:ext cx="2003426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af1a16f3cb_0_81"/>
          <p:cNvSpPr txBox="1"/>
          <p:nvPr/>
        </p:nvSpPr>
        <p:spPr>
          <a:xfrm>
            <a:off x="718457" y="2301828"/>
            <a:ext cx="1210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</a:rPr>
              <a:t>VERB</a:t>
            </a: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3600" b="1">
                <a:solidFill>
                  <a:schemeClr val="dk1"/>
                </a:solidFill>
              </a:rPr>
              <a:t>  </a:t>
            </a:r>
            <a:r>
              <a:rPr lang="en-GB" sz="3600">
                <a:solidFill>
                  <a:schemeClr val="dk1"/>
                </a:solidFill>
              </a:rPr>
              <a:t>to be indecisive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10" name="Google Shape;210;gaf1a16f3cb_0_81"/>
          <p:cNvSpPr txBox="1"/>
          <p:nvPr/>
        </p:nvSpPr>
        <p:spPr>
          <a:xfrm>
            <a:off x="718457" y="3619821"/>
            <a:ext cx="1052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SYNONYMS: </a:t>
            </a:r>
            <a:r>
              <a:rPr lang="en-GB" sz="3600">
                <a:solidFill>
                  <a:schemeClr val="dk1"/>
                </a:solidFill>
              </a:rPr>
              <a:t>hesitate, loiter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af1a16f3cb_0_81"/>
          <p:cNvSpPr txBox="1"/>
          <p:nvPr/>
        </p:nvSpPr>
        <p:spPr>
          <a:xfrm>
            <a:off x="731521" y="4258346"/>
            <a:ext cx="11085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P</a:t>
            </a:r>
            <a:r>
              <a:rPr lang="en-GB" sz="3600" b="1">
                <a:solidFill>
                  <a:schemeClr val="dk1"/>
                </a:solidFill>
              </a:rPr>
              <a:t>8  </a:t>
            </a:r>
            <a:r>
              <a:rPr lang="en-GB" sz="3600">
                <a:solidFill>
                  <a:schemeClr val="dk1"/>
                </a:solidFill>
              </a:rPr>
              <a:t>‘What you </a:t>
            </a:r>
            <a:r>
              <a:rPr lang="en-GB" sz="3600" b="1">
                <a:solidFill>
                  <a:schemeClr val="dk1"/>
                </a:solidFill>
              </a:rPr>
              <a:t>dithering</a:t>
            </a:r>
            <a:r>
              <a:rPr lang="en-GB" sz="3600">
                <a:solidFill>
                  <a:schemeClr val="dk1"/>
                </a:solidFill>
              </a:rPr>
              <a:t> for?’ I tried to explain: ‘My sister’s in the toilet.’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9218" name="Picture 2" descr="Dither Stock Illustrations – 345 Dither Stock Illustrations, Vectors &amp;  Clipart - Dreamsti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29" y="437643"/>
            <a:ext cx="3590003" cy="359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29729" y="831923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f1a16f3cb_0_99"/>
          <p:cNvSpPr/>
          <p:nvPr/>
        </p:nvSpPr>
        <p:spPr>
          <a:xfrm>
            <a:off x="731521" y="431073"/>
            <a:ext cx="10829100" cy="599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af1a16f3cb_0_99"/>
          <p:cNvSpPr txBox="1"/>
          <p:nvPr/>
        </p:nvSpPr>
        <p:spPr>
          <a:xfrm>
            <a:off x="2042162" y="437643"/>
            <a:ext cx="6348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dk1"/>
                </a:solidFill>
              </a:rPr>
              <a:t>random</a:t>
            </a:r>
            <a:endParaRPr sz="6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gaf1a16f3cb_0_99" descr="Image result for talk for writing magpie"/>
          <p:cNvPicPr preferRelativeResize="0"/>
          <p:nvPr/>
        </p:nvPicPr>
        <p:blipFill rotWithShape="1">
          <a:blip r:embed="rId5">
            <a:alphaModFix/>
          </a:blip>
          <a:srcRect b="5784"/>
          <a:stretch/>
        </p:blipFill>
        <p:spPr>
          <a:xfrm>
            <a:off x="814896" y="507151"/>
            <a:ext cx="2003426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af1a16f3cb_0_99"/>
          <p:cNvSpPr txBox="1"/>
          <p:nvPr/>
        </p:nvSpPr>
        <p:spPr>
          <a:xfrm>
            <a:off x="718457" y="2301828"/>
            <a:ext cx="1210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</a:rPr>
              <a:t>ADJECTIVE</a:t>
            </a: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3600" b="1">
                <a:solidFill>
                  <a:schemeClr val="dk1"/>
                </a:solidFill>
              </a:rPr>
              <a:t> </a:t>
            </a:r>
            <a:r>
              <a:rPr lang="en-GB" sz="3600">
                <a:solidFill>
                  <a:schemeClr val="dk1"/>
                </a:solidFill>
              </a:rPr>
              <a:t>a happening done without method or conscious decision.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20" name="Google Shape;220;gaf1a16f3cb_0_99"/>
          <p:cNvSpPr txBox="1"/>
          <p:nvPr/>
        </p:nvSpPr>
        <p:spPr>
          <a:xfrm>
            <a:off x="718457" y="3619821"/>
            <a:ext cx="1052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SYNONYMS: </a:t>
            </a:r>
            <a:r>
              <a:rPr lang="en-GB" sz="3600">
                <a:solidFill>
                  <a:schemeClr val="dk1"/>
                </a:solidFill>
              </a:rPr>
              <a:t>haphazard chance, accidental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af1a16f3cb_0_99"/>
          <p:cNvSpPr txBox="1"/>
          <p:nvPr/>
        </p:nvSpPr>
        <p:spPr>
          <a:xfrm>
            <a:off x="781621" y="4875699"/>
            <a:ext cx="10728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P</a:t>
            </a:r>
            <a:r>
              <a:rPr lang="en-GB" sz="3600" b="1" dirty="0">
                <a:solidFill>
                  <a:schemeClr val="dk1"/>
                </a:solidFill>
              </a:rPr>
              <a:t>11  </a:t>
            </a:r>
            <a:r>
              <a:rPr lang="en-GB" sz="3600" dirty="0">
                <a:solidFill>
                  <a:schemeClr val="dk1"/>
                </a:solidFill>
              </a:rPr>
              <a:t>A silly, </a:t>
            </a:r>
            <a:r>
              <a:rPr lang="en-GB" sz="3600" b="1" dirty="0">
                <a:solidFill>
                  <a:schemeClr val="dk1"/>
                </a:solidFill>
              </a:rPr>
              <a:t>random</a:t>
            </a:r>
            <a:r>
              <a:rPr lang="en-GB" sz="3600" dirty="0">
                <a:solidFill>
                  <a:schemeClr val="dk1"/>
                </a:solidFill>
              </a:rPr>
              <a:t> thought came to me...</a:t>
            </a:r>
            <a:endParaRPr sz="3600" dirty="0">
              <a:solidFill>
                <a:schemeClr val="dk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3962" y="92825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af1a16f3cb_0_108"/>
          <p:cNvSpPr/>
          <p:nvPr/>
        </p:nvSpPr>
        <p:spPr>
          <a:xfrm>
            <a:off x="731521" y="431073"/>
            <a:ext cx="10829100" cy="599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af1a16f3cb_0_108"/>
          <p:cNvSpPr txBox="1"/>
          <p:nvPr/>
        </p:nvSpPr>
        <p:spPr>
          <a:xfrm>
            <a:off x="2806312" y="437693"/>
            <a:ext cx="6348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dk1"/>
                </a:solidFill>
              </a:rPr>
              <a:t>Glammed up</a:t>
            </a:r>
            <a:endParaRPr sz="6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af1a16f3cb_0_108" descr="Image result for talk for writing magpie"/>
          <p:cNvPicPr preferRelativeResize="0"/>
          <p:nvPr/>
        </p:nvPicPr>
        <p:blipFill rotWithShape="1">
          <a:blip r:embed="rId5">
            <a:alphaModFix/>
          </a:blip>
          <a:srcRect b="5784"/>
          <a:stretch/>
        </p:blipFill>
        <p:spPr>
          <a:xfrm>
            <a:off x="814896" y="507151"/>
            <a:ext cx="2003426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af1a16f3cb_0_108"/>
          <p:cNvSpPr txBox="1"/>
          <p:nvPr/>
        </p:nvSpPr>
        <p:spPr>
          <a:xfrm>
            <a:off x="718457" y="2301828"/>
            <a:ext cx="1210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</a:rPr>
              <a:t>ADJECTIVE</a:t>
            </a: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3600" b="1">
                <a:solidFill>
                  <a:schemeClr val="dk1"/>
                </a:solidFill>
              </a:rPr>
              <a:t> </a:t>
            </a:r>
            <a:r>
              <a:rPr lang="en-GB" sz="3600">
                <a:solidFill>
                  <a:schemeClr val="dk1"/>
                </a:solidFill>
              </a:rPr>
              <a:t>excessively applied make-up.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30" name="Google Shape;230;gaf1a16f3cb_0_108"/>
          <p:cNvSpPr txBox="1"/>
          <p:nvPr/>
        </p:nvSpPr>
        <p:spPr>
          <a:xfrm>
            <a:off x="718457" y="3619821"/>
            <a:ext cx="1052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SYNONYMS: </a:t>
            </a:r>
            <a:r>
              <a:rPr lang="en-GB" sz="3600">
                <a:solidFill>
                  <a:schemeClr val="dk1"/>
                </a:solidFill>
              </a:rPr>
              <a:t> made-up, dolled-up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af1a16f3cb_0_108"/>
          <p:cNvSpPr txBox="1"/>
          <p:nvPr/>
        </p:nvSpPr>
        <p:spPr>
          <a:xfrm>
            <a:off x="731525" y="4258350"/>
            <a:ext cx="10728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P</a:t>
            </a:r>
            <a:r>
              <a:rPr lang="en-GB" sz="3600" b="1">
                <a:solidFill>
                  <a:schemeClr val="dk1"/>
                </a:solidFill>
              </a:rPr>
              <a:t>12  </a:t>
            </a:r>
            <a:r>
              <a:rPr lang="en-GB" sz="3600">
                <a:solidFill>
                  <a:schemeClr val="dk1"/>
                </a:solidFill>
              </a:rPr>
              <a:t>It was probably why she had got </a:t>
            </a:r>
            <a:r>
              <a:rPr lang="en-GB" sz="3600" b="1">
                <a:solidFill>
                  <a:schemeClr val="dk1"/>
                </a:solidFill>
              </a:rPr>
              <a:t>glammed up</a:t>
            </a:r>
            <a:r>
              <a:rPr lang="en-GB" sz="3600">
                <a:solidFill>
                  <a:schemeClr val="dk1"/>
                </a:solidFill>
              </a:rPr>
              <a:t> in the first place.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8187" y="507151"/>
            <a:ext cx="2102434" cy="33852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42055" y="89609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f1a16f3cb_0_117"/>
          <p:cNvSpPr/>
          <p:nvPr/>
        </p:nvSpPr>
        <p:spPr>
          <a:xfrm>
            <a:off x="731521" y="431073"/>
            <a:ext cx="10829100" cy="599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af1a16f3cb_0_117"/>
          <p:cNvSpPr txBox="1"/>
          <p:nvPr/>
        </p:nvSpPr>
        <p:spPr>
          <a:xfrm>
            <a:off x="2667662" y="437693"/>
            <a:ext cx="6348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dk1"/>
                </a:solidFill>
              </a:rPr>
              <a:t>flitted</a:t>
            </a:r>
            <a:endParaRPr sz="6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gaf1a16f3cb_0_117" descr="Image result for talk for writing magpie"/>
          <p:cNvPicPr preferRelativeResize="0"/>
          <p:nvPr/>
        </p:nvPicPr>
        <p:blipFill rotWithShape="1">
          <a:blip r:embed="rId5">
            <a:alphaModFix/>
          </a:blip>
          <a:srcRect b="5784"/>
          <a:stretch/>
        </p:blipFill>
        <p:spPr>
          <a:xfrm>
            <a:off x="814896" y="507151"/>
            <a:ext cx="2003426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af1a16f3cb_0_117"/>
          <p:cNvSpPr txBox="1"/>
          <p:nvPr/>
        </p:nvSpPr>
        <p:spPr>
          <a:xfrm>
            <a:off x="718457" y="2301828"/>
            <a:ext cx="1210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</a:rPr>
              <a:t>VERB</a:t>
            </a: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3600" b="1">
                <a:solidFill>
                  <a:schemeClr val="dk1"/>
                </a:solidFill>
              </a:rPr>
              <a:t> </a:t>
            </a:r>
            <a:r>
              <a:rPr lang="en-GB" sz="3600">
                <a:solidFill>
                  <a:schemeClr val="dk1"/>
                </a:solidFill>
              </a:rPr>
              <a:t>short, quick movement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40" name="Google Shape;240;gaf1a16f3cb_0_117"/>
          <p:cNvSpPr txBox="1"/>
          <p:nvPr/>
        </p:nvSpPr>
        <p:spPr>
          <a:xfrm>
            <a:off x="718457" y="3619821"/>
            <a:ext cx="1052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SYNONYMS: </a:t>
            </a:r>
            <a:r>
              <a:rPr lang="en-GB" sz="3600">
                <a:solidFill>
                  <a:schemeClr val="dk1"/>
                </a:solidFill>
              </a:rPr>
              <a:t>passed/moved quickly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af1a16f3cb_0_117"/>
          <p:cNvSpPr txBox="1"/>
          <p:nvPr/>
        </p:nvSpPr>
        <p:spPr>
          <a:xfrm>
            <a:off x="731525" y="4258350"/>
            <a:ext cx="10728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P</a:t>
            </a:r>
            <a:r>
              <a:rPr lang="en-GB" sz="3600" b="1">
                <a:solidFill>
                  <a:schemeClr val="dk1"/>
                </a:solidFill>
              </a:rPr>
              <a:t>12  </a:t>
            </a:r>
            <a:r>
              <a:rPr lang="en-GB" sz="3600">
                <a:solidFill>
                  <a:schemeClr val="dk1"/>
                </a:solidFill>
              </a:rPr>
              <a:t>A strange look flittered over her face.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12290" name="Picture 2" descr="Butterfly GIFs - Get the best GIF on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980" y="-856945"/>
            <a:ext cx="4219445" cy="33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63310" y="146008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f1a16f3cb_0_126"/>
          <p:cNvSpPr/>
          <p:nvPr/>
        </p:nvSpPr>
        <p:spPr>
          <a:xfrm>
            <a:off x="731521" y="431073"/>
            <a:ext cx="10829100" cy="599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af1a16f3cb_0_126"/>
          <p:cNvSpPr txBox="1"/>
          <p:nvPr/>
        </p:nvSpPr>
        <p:spPr>
          <a:xfrm>
            <a:off x="2667662" y="437693"/>
            <a:ext cx="6348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dk1"/>
                </a:solidFill>
              </a:rPr>
              <a:t>droned</a:t>
            </a:r>
            <a:endParaRPr sz="6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af1a16f3cb_0_126" descr="Image result for talk for writing magpie"/>
          <p:cNvPicPr preferRelativeResize="0"/>
          <p:nvPr/>
        </p:nvPicPr>
        <p:blipFill rotWithShape="1">
          <a:blip r:embed="rId5">
            <a:alphaModFix/>
          </a:blip>
          <a:srcRect b="5784"/>
          <a:stretch/>
        </p:blipFill>
        <p:spPr>
          <a:xfrm>
            <a:off x="814896" y="507151"/>
            <a:ext cx="2003426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af1a16f3cb_0_126"/>
          <p:cNvSpPr txBox="1"/>
          <p:nvPr/>
        </p:nvSpPr>
        <p:spPr>
          <a:xfrm>
            <a:off x="718457" y="2301828"/>
            <a:ext cx="1210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</a:rPr>
              <a:t>VERB</a:t>
            </a: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3600" b="1">
                <a:solidFill>
                  <a:schemeClr val="dk1"/>
                </a:solidFill>
              </a:rPr>
              <a:t> </a:t>
            </a:r>
            <a:r>
              <a:rPr lang="en-GB" sz="3600">
                <a:solidFill>
                  <a:schemeClr val="dk1"/>
                </a:solidFill>
              </a:rPr>
              <a:t>a low, continuous humming sound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50" name="Google Shape;250;gaf1a16f3cb_0_126"/>
          <p:cNvSpPr txBox="1"/>
          <p:nvPr/>
        </p:nvSpPr>
        <p:spPr>
          <a:xfrm>
            <a:off x="718457" y="3619821"/>
            <a:ext cx="1052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SYNONYMS: </a:t>
            </a:r>
            <a:r>
              <a:rPr lang="en-GB" sz="3600">
                <a:solidFill>
                  <a:schemeClr val="dk1"/>
                </a:solidFill>
              </a:rPr>
              <a:t>hummed, buzzed, whirred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af1a16f3cb_0_126"/>
          <p:cNvSpPr txBox="1"/>
          <p:nvPr/>
        </p:nvSpPr>
        <p:spPr>
          <a:xfrm>
            <a:off x="731525" y="4258350"/>
            <a:ext cx="10728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P</a:t>
            </a:r>
            <a:r>
              <a:rPr lang="en-GB" sz="3600" b="1">
                <a:solidFill>
                  <a:schemeClr val="dk1"/>
                </a:solidFill>
              </a:rPr>
              <a:t>13  </a:t>
            </a:r>
            <a:r>
              <a:rPr lang="en-GB" sz="3600">
                <a:solidFill>
                  <a:schemeClr val="dk1"/>
                </a:solidFill>
              </a:rPr>
              <a:t>As more planes </a:t>
            </a:r>
            <a:r>
              <a:rPr lang="en-GB" sz="3600" b="1">
                <a:solidFill>
                  <a:schemeClr val="dk1"/>
                </a:solidFill>
              </a:rPr>
              <a:t>droned</a:t>
            </a:r>
            <a:r>
              <a:rPr lang="en-GB" sz="3600">
                <a:solidFill>
                  <a:schemeClr val="dk1"/>
                </a:solidFill>
              </a:rPr>
              <a:t> overhead, she glanced worriedly at the sky.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6800" y="81588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1219200" y="62505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7200" u="sng" dirty="0" smtClean="0">
                <a:latin typeface="NTFPreCursive" panose="03000400000000000000" pitchFamily="66" charset="0"/>
              </a:rPr>
              <a:t>Friday 8th January</a:t>
            </a:r>
            <a:endParaRPr sz="7200" u="sng" dirty="0">
              <a:latin typeface="NTFPreCursive" panose="03000400000000000000" pitchFamily="66" charset="0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2662988" y="3509963"/>
            <a:ext cx="6256423" cy="266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4000" u="sng" dirty="0" smtClean="0">
                <a:latin typeface="NTFPreCursive" panose="03000400000000000000" pitchFamily="66" charset="0"/>
              </a:rPr>
              <a:t>Tasks</a:t>
            </a:r>
            <a:endParaRPr lang="en-GB" sz="4000" u="sng" dirty="0" smtClean="0">
              <a:latin typeface="NTFPreCursive" panose="03000400000000000000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GB" sz="4000" dirty="0" smtClean="0">
                <a:latin typeface="NTFPreCursive" panose="03000400000000000000" pitchFamily="66" charset="0"/>
              </a:rPr>
              <a:t>1. Read Chapter 1 Vocab slides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GB" sz="4000" dirty="0" smtClean="0">
              <a:latin typeface="NTFPreCursive" panose="03000400000000000000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4000" dirty="0" smtClean="0">
                <a:latin typeface="NTFPreCursive" panose="03000400000000000000" pitchFamily="66" charset="0"/>
              </a:rPr>
              <a:t>2. Read </a:t>
            </a:r>
            <a:r>
              <a:rPr lang="en-US" sz="4000" dirty="0" smtClean="0">
                <a:latin typeface="NTFPreCursive" panose="03000400000000000000" pitchFamily="66" charset="0"/>
              </a:rPr>
              <a:t>Chapter 1</a:t>
            </a:r>
            <a:endParaRPr sz="4000" dirty="0">
              <a:latin typeface="NTFPreCursive" panose="03000400000000000000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f1a16f3cb_0_135"/>
          <p:cNvSpPr/>
          <p:nvPr/>
        </p:nvSpPr>
        <p:spPr>
          <a:xfrm>
            <a:off x="731521" y="431073"/>
            <a:ext cx="10829100" cy="599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af1a16f3cb_0_135"/>
          <p:cNvSpPr txBox="1"/>
          <p:nvPr/>
        </p:nvSpPr>
        <p:spPr>
          <a:xfrm>
            <a:off x="2667662" y="437693"/>
            <a:ext cx="6348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dk1"/>
                </a:solidFill>
              </a:rPr>
              <a:t>disorientated</a:t>
            </a:r>
            <a:endParaRPr sz="6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gaf1a16f3cb_0_135" descr="Image result for talk for writing magpie"/>
          <p:cNvPicPr preferRelativeResize="0"/>
          <p:nvPr/>
        </p:nvPicPr>
        <p:blipFill rotWithShape="1">
          <a:blip r:embed="rId5">
            <a:alphaModFix/>
          </a:blip>
          <a:srcRect b="5784"/>
          <a:stretch/>
        </p:blipFill>
        <p:spPr>
          <a:xfrm>
            <a:off x="814896" y="507151"/>
            <a:ext cx="2003426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af1a16f3cb_0_135"/>
          <p:cNvSpPr txBox="1"/>
          <p:nvPr/>
        </p:nvSpPr>
        <p:spPr>
          <a:xfrm>
            <a:off x="718457" y="2301828"/>
            <a:ext cx="1210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</a:rPr>
              <a:t>VERB</a:t>
            </a: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3600" b="1">
                <a:solidFill>
                  <a:schemeClr val="dk1"/>
                </a:solidFill>
              </a:rPr>
              <a:t> </a:t>
            </a:r>
            <a:r>
              <a:rPr lang="en-GB" sz="3600">
                <a:solidFill>
                  <a:schemeClr val="dk1"/>
                </a:solidFill>
              </a:rPr>
              <a:t>lose sense of direction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60" name="Google Shape;260;gaf1a16f3cb_0_135"/>
          <p:cNvSpPr txBox="1"/>
          <p:nvPr/>
        </p:nvSpPr>
        <p:spPr>
          <a:xfrm>
            <a:off x="718457" y="3619821"/>
            <a:ext cx="1052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SYNONYMS: </a:t>
            </a:r>
            <a:r>
              <a:rPr lang="en-GB" sz="3600">
                <a:solidFill>
                  <a:schemeClr val="dk1"/>
                </a:solidFill>
              </a:rPr>
              <a:t>confused, muddled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af1a16f3cb_0_135"/>
          <p:cNvSpPr txBox="1"/>
          <p:nvPr/>
        </p:nvSpPr>
        <p:spPr>
          <a:xfrm>
            <a:off x="731525" y="4258350"/>
            <a:ext cx="10728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P</a:t>
            </a:r>
            <a:r>
              <a:rPr lang="en-GB" sz="3600" b="1">
                <a:solidFill>
                  <a:schemeClr val="dk1"/>
                </a:solidFill>
              </a:rPr>
              <a:t>13  </a:t>
            </a:r>
            <a:r>
              <a:rPr lang="en-GB" sz="3600">
                <a:solidFill>
                  <a:schemeClr val="dk1"/>
                </a:solidFill>
              </a:rPr>
              <a:t>A minute passed or it might’ve been an hour. I was too </a:t>
            </a:r>
            <a:r>
              <a:rPr lang="en-GB" sz="3600" b="1">
                <a:solidFill>
                  <a:schemeClr val="dk1"/>
                </a:solidFill>
              </a:rPr>
              <a:t>disorientated</a:t>
            </a:r>
            <a:r>
              <a:rPr lang="en-GB" sz="3600">
                <a:solidFill>
                  <a:schemeClr val="dk1"/>
                </a:solidFill>
              </a:rPr>
              <a:t> to be sure.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13314" name="Picture 2" descr="Free Lost Cliparts, Download Free Clip Art, Free Clip Art on Clipart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653" y="507152"/>
            <a:ext cx="2943032" cy="31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74207" y="1545593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52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6600" u="sng" dirty="0" smtClean="0">
                <a:latin typeface="NTFPreCursive" panose="03000400000000000000" pitchFamily="66" charset="0"/>
              </a:rPr>
              <a:t>2. Now read Ch1</a:t>
            </a:r>
            <a:r>
              <a:rPr lang="en-GB" sz="6600" u="sng" dirty="0" smtClean="0"/>
              <a:t>:</a:t>
            </a: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 smtClean="0"/>
              <a:t>Keep </a:t>
            </a:r>
            <a:r>
              <a:rPr lang="en-GB" sz="5400" dirty="0"/>
              <a:t>Calm</a:t>
            </a:r>
            <a:br>
              <a:rPr lang="en-GB" sz="5400" dirty="0"/>
            </a:br>
            <a:r>
              <a:rPr lang="en-GB" sz="5400" dirty="0"/>
              <a:t> and </a:t>
            </a:r>
            <a:br>
              <a:rPr lang="en-GB" sz="5400" dirty="0"/>
            </a:br>
            <a:r>
              <a:rPr lang="en-GB" sz="5400" dirty="0"/>
              <a:t>Carry on</a:t>
            </a:r>
            <a:endParaRPr sz="5400" dirty="0"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dirty="0" smtClean="0"/>
              <a:t>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72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1347537" y="212290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5400" dirty="0"/>
              <a:t>Keep Calm</a:t>
            </a:r>
            <a:br>
              <a:rPr lang="en-GB" sz="5400" dirty="0"/>
            </a:br>
            <a:r>
              <a:rPr lang="en-GB" sz="5400" dirty="0"/>
              <a:t> and </a:t>
            </a:r>
            <a:br>
              <a:rPr lang="en-GB" sz="5400" dirty="0"/>
            </a:br>
            <a:r>
              <a:rPr lang="en-GB" sz="5400" dirty="0"/>
              <a:t>Carry on</a:t>
            </a:r>
            <a:endParaRPr sz="5400" dirty="0"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1347537" y="76258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6000" u="sng" dirty="0" smtClean="0">
                <a:latin typeface="NTFPreCursive" panose="03000400000000000000" pitchFamily="66" charset="0"/>
              </a:rPr>
              <a:t>1. Chapter 1 – Vocab Slides</a:t>
            </a:r>
            <a:endParaRPr sz="6000" u="sng" dirty="0">
              <a:latin typeface="NTF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7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f1a16f3cb_0_0"/>
          <p:cNvSpPr/>
          <p:nvPr/>
        </p:nvSpPr>
        <p:spPr>
          <a:xfrm>
            <a:off x="731521" y="431073"/>
            <a:ext cx="10829100" cy="599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af1a16f3cb_0_0"/>
          <p:cNvSpPr txBox="1"/>
          <p:nvPr/>
        </p:nvSpPr>
        <p:spPr>
          <a:xfrm>
            <a:off x="2042162" y="437643"/>
            <a:ext cx="6348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dk1"/>
                </a:solidFill>
              </a:rPr>
              <a:t>Luftwaffe</a:t>
            </a:r>
            <a:endParaRPr sz="6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gaf1a16f3cb_0_0" descr="Image result for talk for writing magpie"/>
          <p:cNvPicPr preferRelativeResize="0"/>
          <p:nvPr/>
        </p:nvPicPr>
        <p:blipFill rotWithShape="1">
          <a:blip r:embed="rId5">
            <a:alphaModFix/>
          </a:blip>
          <a:srcRect b="5784"/>
          <a:stretch/>
        </p:blipFill>
        <p:spPr>
          <a:xfrm>
            <a:off x="814896" y="507151"/>
            <a:ext cx="2003426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af1a16f3cb_0_0"/>
          <p:cNvSpPr txBox="1"/>
          <p:nvPr/>
        </p:nvSpPr>
        <p:spPr>
          <a:xfrm>
            <a:off x="718457" y="2301828"/>
            <a:ext cx="1210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600" b="1" dirty="0" smtClean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>
                <a:solidFill>
                  <a:schemeClr val="dk1"/>
                </a:solidFill>
              </a:rPr>
              <a:t>NOUN</a:t>
            </a:r>
            <a:r>
              <a:rPr lang="en-GB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3600" dirty="0">
                <a:solidFill>
                  <a:schemeClr val="dk1"/>
                </a:solidFill>
              </a:rPr>
              <a:t>German </a:t>
            </a:r>
            <a:r>
              <a:rPr lang="en-GB" sz="3600" dirty="0" err="1">
                <a:solidFill>
                  <a:schemeClr val="dk1"/>
                </a:solidFill>
              </a:rPr>
              <a:t>airforce</a:t>
            </a:r>
            <a:r>
              <a:rPr lang="en-GB" sz="3600" dirty="0">
                <a:solidFill>
                  <a:schemeClr val="dk1"/>
                </a:solidFill>
              </a:rPr>
              <a:t> until the end of WWII.</a:t>
            </a:r>
            <a:r>
              <a:rPr lang="en-GB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af1a16f3cb_0_0"/>
          <p:cNvSpPr txBox="1"/>
          <p:nvPr/>
        </p:nvSpPr>
        <p:spPr>
          <a:xfrm>
            <a:off x="718457" y="3619821"/>
            <a:ext cx="1052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SYNONYMS: </a:t>
            </a:r>
            <a:r>
              <a:rPr lang="en-GB" sz="3600">
                <a:solidFill>
                  <a:schemeClr val="dk1"/>
                </a:solidFill>
              </a:rPr>
              <a:t>N/A</a:t>
            </a:r>
            <a:r>
              <a:rPr lang="en-GB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af1a16f3cb_0_0"/>
          <p:cNvSpPr txBox="1"/>
          <p:nvPr/>
        </p:nvSpPr>
        <p:spPr>
          <a:xfrm>
            <a:off x="731521" y="4258346"/>
            <a:ext cx="11085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EXAMPLE:P1  </a:t>
            </a:r>
            <a:r>
              <a:rPr lang="en-GB" sz="3600">
                <a:solidFill>
                  <a:schemeClr val="dk1"/>
                </a:solidFill>
              </a:rPr>
              <a:t>All month the </a:t>
            </a:r>
            <a:r>
              <a:rPr lang="en-GB" sz="3600" b="1">
                <a:solidFill>
                  <a:schemeClr val="dk1"/>
                </a:solidFill>
              </a:rPr>
              <a:t>Luftwaffe</a:t>
            </a:r>
            <a:r>
              <a:rPr lang="en-GB" sz="3600">
                <a:solidFill>
                  <a:schemeClr val="dk1"/>
                </a:solidFill>
              </a:rPr>
              <a:t> had been attacking us, their bombs falling on London like pennies from a jar...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Luftwaffe | Definition, History, &amp; Aircraft | Britann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762" y="365341"/>
            <a:ext cx="3227524" cy="248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ftwaf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80969" y="92718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731521" y="431073"/>
            <a:ext cx="10829108" cy="599585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637901" y="437602"/>
            <a:ext cx="63485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chemeClr val="dk1"/>
                </a:solidFill>
              </a:rPr>
              <a:t>measly</a:t>
            </a:r>
            <a:endParaRPr sz="6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" descr="Image result for talk for writing magpie"/>
          <p:cNvPicPr preferRelativeResize="0"/>
          <p:nvPr/>
        </p:nvPicPr>
        <p:blipFill rotWithShape="1">
          <a:blip r:embed="rId5">
            <a:alphaModFix/>
          </a:blip>
          <a:srcRect b="5782"/>
          <a:stretch/>
        </p:blipFill>
        <p:spPr>
          <a:xfrm>
            <a:off x="814896" y="507151"/>
            <a:ext cx="2003426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718457" y="2301828"/>
            <a:ext cx="1210926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ADJECTIVE: </a:t>
            </a:r>
            <a:r>
              <a:rPr lang="en-GB" sz="3600" dirty="0">
                <a:solidFill>
                  <a:schemeClr val="dk1"/>
                </a:solidFill>
              </a:rPr>
              <a:t>small or </a:t>
            </a:r>
            <a:r>
              <a:rPr lang="en-GB" sz="3600" dirty="0" smtClean="0">
                <a:solidFill>
                  <a:schemeClr val="dk1"/>
                </a:solidFill>
              </a:rPr>
              <a:t>few (negative)</a:t>
            </a:r>
            <a:r>
              <a:rPr lang="en-GB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718457" y="3619821"/>
            <a:ext cx="105243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SYNONYMS: </a:t>
            </a:r>
            <a:r>
              <a:rPr lang="en-GB" sz="3600">
                <a:solidFill>
                  <a:schemeClr val="dk1"/>
                </a:solidFill>
              </a:rPr>
              <a:t>lamentable,meagre, 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31521" y="4258346"/>
            <a:ext cx="1108601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EXAMPLE:P1 </a:t>
            </a:r>
            <a:r>
              <a:rPr lang="en-GB" sz="3600">
                <a:solidFill>
                  <a:schemeClr val="dk1"/>
                </a:solidFill>
              </a:rPr>
              <a:t>...they couldn’t hold off for just a few </a:t>
            </a:r>
            <a:r>
              <a:rPr lang="en-GB" sz="3600" b="1">
                <a:solidFill>
                  <a:schemeClr val="dk1"/>
                </a:solidFill>
              </a:rPr>
              <a:t>measly</a:t>
            </a:r>
            <a:r>
              <a:rPr lang="en-GB" sz="3600">
                <a:solidFill>
                  <a:schemeClr val="dk1"/>
                </a:solidFill>
              </a:rPr>
              <a:t> hours...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4916" y="496921"/>
            <a:ext cx="4495713" cy="190641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8784" y="87723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>
            <a:off x="731521" y="431073"/>
            <a:ext cx="10829108" cy="599585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2042162" y="437643"/>
            <a:ext cx="63485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dk1"/>
                </a:solidFill>
              </a:rPr>
              <a:t>relished</a:t>
            </a:r>
            <a:endParaRPr sz="6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5" descr="Image result for talk for writing magpie"/>
          <p:cNvPicPr preferRelativeResize="0"/>
          <p:nvPr/>
        </p:nvPicPr>
        <p:blipFill rotWithShape="1">
          <a:blip r:embed="rId5">
            <a:alphaModFix/>
          </a:blip>
          <a:srcRect b="5782"/>
          <a:stretch/>
        </p:blipFill>
        <p:spPr>
          <a:xfrm>
            <a:off x="814896" y="507151"/>
            <a:ext cx="2003426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718457" y="2301828"/>
            <a:ext cx="1210926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dk1"/>
                </a:solidFill>
              </a:rPr>
              <a:t>NOUN</a:t>
            </a:r>
            <a:r>
              <a:rPr lang="en-GB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3600" dirty="0">
                <a:solidFill>
                  <a:schemeClr val="dk1"/>
                </a:solidFill>
              </a:rPr>
              <a:t>great enjoyment, </a:t>
            </a:r>
            <a:endParaRPr lang="en-GB" sz="3600" dirty="0" smtClean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dk1"/>
                </a:solidFill>
              </a:rPr>
              <a:t> </a:t>
            </a:r>
            <a:r>
              <a:rPr lang="en-GB" sz="3600" dirty="0" smtClean="0">
                <a:solidFill>
                  <a:schemeClr val="dk1"/>
                </a:solidFill>
              </a:rPr>
              <a:t>            pleasurable </a:t>
            </a:r>
            <a:r>
              <a:rPr lang="en-GB" sz="3600" dirty="0">
                <a:solidFill>
                  <a:schemeClr val="dk1"/>
                </a:solidFill>
              </a:rPr>
              <a:t>anticipation.</a:t>
            </a:r>
            <a:r>
              <a:rPr lang="en-GB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718457" y="3619821"/>
            <a:ext cx="105243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SYNONYMS: </a:t>
            </a:r>
            <a:r>
              <a:rPr lang="en-GB" sz="3600">
                <a:solidFill>
                  <a:schemeClr val="dk1"/>
                </a:solidFill>
              </a:rPr>
              <a:t>enjoyed, appreciated</a:t>
            </a:r>
            <a:r>
              <a:rPr lang="en-GB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731521" y="4258346"/>
            <a:ext cx="1108601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EXAMPLE:P1  </a:t>
            </a:r>
            <a:r>
              <a:rPr lang="en-GB" sz="3600">
                <a:solidFill>
                  <a:schemeClr val="dk1"/>
                </a:solidFill>
              </a:rPr>
              <a:t>And Cliff </a:t>
            </a:r>
            <a:r>
              <a:rPr lang="en-GB" sz="3600" b="1">
                <a:solidFill>
                  <a:schemeClr val="dk1"/>
                </a:solidFill>
              </a:rPr>
              <a:t>relished</a:t>
            </a:r>
            <a:r>
              <a:rPr lang="en-GB" sz="3600">
                <a:solidFill>
                  <a:schemeClr val="dk1"/>
                </a:solidFill>
              </a:rPr>
              <a:t> gory details, being the sort who’d pick scabs off his knee just to see what was underneath.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6275" y="822327"/>
            <a:ext cx="406400" cy="406400"/>
          </a:xfrm>
          <a:prstGeom prst="rect">
            <a:avLst/>
          </a:prstGeom>
        </p:spPr>
      </p:pic>
      <p:pic>
        <p:nvPicPr>
          <p:cNvPr id="5122" name="Picture 2" descr="Relishing - definition of relishing by The Free Dictiona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116" y="600128"/>
            <a:ext cx="2628622" cy="24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f1a16f3cb_0_18"/>
          <p:cNvSpPr/>
          <p:nvPr/>
        </p:nvSpPr>
        <p:spPr>
          <a:xfrm>
            <a:off x="731521" y="431073"/>
            <a:ext cx="10829100" cy="599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af1a16f3cb_0_18"/>
          <p:cNvSpPr txBox="1"/>
          <p:nvPr/>
        </p:nvSpPr>
        <p:spPr>
          <a:xfrm>
            <a:off x="2042162" y="437643"/>
            <a:ext cx="6348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dk1"/>
                </a:solidFill>
              </a:rPr>
              <a:t>gory</a:t>
            </a:r>
            <a:endParaRPr sz="6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gaf1a16f3cb_0_18" descr="Image result for talk for writing magpie"/>
          <p:cNvPicPr preferRelativeResize="0"/>
          <p:nvPr/>
        </p:nvPicPr>
        <p:blipFill rotWithShape="1">
          <a:blip r:embed="rId5">
            <a:alphaModFix/>
          </a:blip>
          <a:srcRect b="5784"/>
          <a:stretch/>
        </p:blipFill>
        <p:spPr>
          <a:xfrm>
            <a:off x="814896" y="507151"/>
            <a:ext cx="2003426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af1a16f3cb_0_18"/>
          <p:cNvSpPr txBox="1"/>
          <p:nvPr/>
        </p:nvSpPr>
        <p:spPr>
          <a:xfrm>
            <a:off x="718457" y="2301828"/>
            <a:ext cx="1210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</a:rPr>
              <a:t>ADJECTIVE</a:t>
            </a: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3600">
                <a:solidFill>
                  <a:schemeClr val="dk1"/>
                </a:solidFill>
              </a:rPr>
              <a:t>showing bloodshed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af1a16f3cb_0_18"/>
          <p:cNvSpPr txBox="1"/>
          <p:nvPr/>
        </p:nvSpPr>
        <p:spPr>
          <a:xfrm>
            <a:off x="718457" y="3619821"/>
            <a:ext cx="1052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SYNONYMS: </a:t>
            </a:r>
            <a:r>
              <a:rPr lang="en-GB" sz="3600" dirty="0">
                <a:solidFill>
                  <a:schemeClr val="dk1"/>
                </a:solidFill>
              </a:rPr>
              <a:t>savage, </a:t>
            </a:r>
            <a:r>
              <a:rPr lang="en-GB" sz="3600" dirty="0" smtClean="0">
                <a:solidFill>
                  <a:schemeClr val="dk1"/>
                </a:solidFill>
              </a:rPr>
              <a:t>brutal, gruesome.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af1a16f3cb_0_18"/>
          <p:cNvSpPr txBox="1"/>
          <p:nvPr/>
        </p:nvSpPr>
        <p:spPr>
          <a:xfrm>
            <a:off x="731521" y="4258346"/>
            <a:ext cx="11085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EXAMPLE:P1  </a:t>
            </a:r>
            <a:r>
              <a:rPr lang="en-GB" sz="3600">
                <a:solidFill>
                  <a:schemeClr val="dk1"/>
                </a:solidFill>
              </a:rPr>
              <a:t>And Cliff relished </a:t>
            </a:r>
            <a:r>
              <a:rPr lang="en-GB" sz="3600" b="1">
                <a:solidFill>
                  <a:schemeClr val="dk1"/>
                </a:solidFill>
              </a:rPr>
              <a:t>gory</a:t>
            </a:r>
            <a:r>
              <a:rPr lang="en-GB" sz="3600">
                <a:solidFill>
                  <a:schemeClr val="dk1"/>
                </a:solidFill>
              </a:rPr>
              <a:t> details, being the sort who’d pick scabs off his knee just to see what was underneath.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1440" y="991593"/>
            <a:ext cx="406400" cy="406400"/>
          </a:xfrm>
          <a:prstGeom prst="rect">
            <a:avLst/>
          </a:prstGeom>
        </p:spPr>
      </p:pic>
      <p:pic>
        <p:nvPicPr>
          <p:cNvPr id="4098" name="Picture 2" descr="red splat - Ground Control Paintb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285" y="492288"/>
            <a:ext cx="28194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f1a16f3cb_0_27"/>
          <p:cNvSpPr/>
          <p:nvPr/>
        </p:nvSpPr>
        <p:spPr>
          <a:xfrm>
            <a:off x="731521" y="431073"/>
            <a:ext cx="10829100" cy="599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af1a16f3cb_0_27"/>
          <p:cNvSpPr txBox="1"/>
          <p:nvPr/>
        </p:nvSpPr>
        <p:spPr>
          <a:xfrm>
            <a:off x="2042162" y="437643"/>
            <a:ext cx="6348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dk1"/>
                </a:solidFill>
              </a:rPr>
              <a:t>flaw</a:t>
            </a:r>
            <a:endParaRPr sz="6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gaf1a16f3cb_0_27" descr="Image result for talk for writing magpie"/>
          <p:cNvPicPr preferRelativeResize="0"/>
          <p:nvPr/>
        </p:nvPicPr>
        <p:blipFill rotWithShape="1">
          <a:blip r:embed="rId5">
            <a:alphaModFix/>
          </a:blip>
          <a:srcRect b="5784"/>
          <a:stretch/>
        </p:blipFill>
        <p:spPr>
          <a:xfrm>
            <a:off x="814896" y="507151"/>
            <a:ext cx="2003426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af1a16f3cb_0_27"/>
          <p:cNvSpPr txBox="1"/>
          <p:nvPr/>
        </p:nvSpPr>
        <p:spPr>
          <a:xfrm>
            <a:off x="718457" y="2301828"/>
            <a:ext cx="1210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</a:rPr>
              <a:t>NOUN</a:t>
            </a: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3600">
                <a:solidFill>
                  <a:schemeClr val="dk1"/>
                </a:solidFill>
              </a:rPr>
              <a:t>not perfect.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af1a16f3cb_0_27"/>
          <p:cNvSpPr txBox="1"/>
          <p:nvPr/>
        </p:nvSpPr>
        <p:spPr>
          <a:xfrm>
            <a:off x="718457" y="3619821"/>
            <a:ext cx="1052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SYNONYMS: </a:t>
            </a:r>
            <a:r>
              <a:rPr lang="en-GB" sz="3600">
                <a:solidFill>
                  <a:schemeClr val="dk1"/>
                </a:solidFill>
              </a:rPr>
              <a:t>fault, defect, imperfect.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af1a16f3cb_0_27"/>
          <p:cNvSpPr txBox="1"/>
          <p:nvPr/>
        </p:nvSpPr>
        <p:spPr>
          <a:xfrm>
            <a:off x="731521" y="4258346"/>
            <a:ext cx="11085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P2  </a:t>
            </a:r>
            <a:r>
              <a:rPr lang="en-GB" sz="3600">
                <a:solidFill>
                  <a:schemeClr val="dk1"/>
                </a:solidFill>
              </a:rPr>
              <a:t>...like it was the biggest character </a:t>
            </a:r>
            <a:r>
              <a:rPr lang="en-GB" sz="3600" b="1">
                <a:solidFill>
                  <a:schemeClr val="dk1"/>
                </a:solidFill>
              </a:rPr>
              <a:t>flaw</a:t>
            </a:r>
            <a:r>
              <a:rPr lang="en-GB" sz="3600">
                <a:solidFill>
                  <a:schemeClr val="dk1"/>
                </a:solidFill>
              </a:rPr>
              <a:t> in the world.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66657" y="851174"/>
            <a:ext cx="406400" cy="406400"/>
          </a:xfrm>
          <a:prstGeom prst="rect">
            <a:avLst/>
          </a:prstGeom>
        </p:spPr>
      </p:pic>
      <p:pic>
        <p:nvPicPr>
          <p:cNvPr id="3074" name="Picture 2" descr="Kubernetes Security Flaw Raises IT Operations Concerns - Container Journ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699" y="580722"/>
            <a:ext cx="3453832" cy="194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f1a16f3cb_0_45"/>
          <p:cNvSpPr/>
          <p:nvPr/>
        </p:nvSpPr>
        <p:spPr>
          <a:xfrm>
            <a:off x="731521" y="431073"/>
            <a:ext cx="10829100" cy="599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af1a16f3cb_0_45"/>
          <p:cNvSpPr txBox="1"/>
          <p:nvPr/>
        </p:nvSpPr>
        <p:spPr>
          <a:xfrm>
            <a:off x="2042162" y="437643"/>
            <a:ext cx="6348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dk1"/>
                </a:solidFill>
              </a:rPr>
              <a:t>mittens</a:t>
            </a:r>
            <a:endParaRPr sz="6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af1a16f3cb_0_45" descr="Image result for talk for writing magpie"/>
          <p:cNvPicPr preferRelativeResize="0"/>
          <p:nvPr/>
        </p:nvPicPr>
        <p:blipFill rotWithShape="1">
          <a:blip r:embed="rId5">
            <a:alphaModFix/>
          </a:blip>
          <a:srcRect b="5784"/>
          <a:stretch/>
        </p:blipFill>
        <p:spPr>
          <a:xfrm>
            <a:off x="814896" y="507151"/>
            <a:ext cx="2003426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af1a16f3cb_0_45"/>
          <p:cNvSpPr txBox="1"/>
          <p:nvPr/>
        </p:nvSpPr>
        <p:spPr>
          <a:xfrm>
            <a:off x="718451" y="2301825"/>
            <a:ext cx="108291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</a:rPr>
              <a:t>NOUN</a:t>
            </a: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3600" b="1">
                <a:solidFill>
                  <a:schemeClr val="dk1"/>
                </a:solidFill>
              </a:rPr>
              <a:t> </a:t>
            </a:r>
            <a:r>
              <a:rPr lang="en-GB" sz="3600">
                <a:solidFill>
                  <a:schemeClr val="dk1"/>
                </a:solidFill>
              </a:rPr>
              <a:t>A glove with two sections, one for the thumb the other for all four fingers.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50" name="Google Shape;150;gaf1a16f3cb_0_45"/>
          <p:cNvSpPr txBox="1"/>
          <p:nvPr/>
        </p:nvSpPr>
        <p:spPr>
          <a:xfrm>
            <a:off x="718457" y="3619821"/>
            <a:ext cx="1052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SYNONYMS: </a:t>
            </a:r>
            <a:r>
              <a:rPr lang="en-GB" sz="3600">
                <a:solidFill>
                  <a:schemeClr val="dk1"/>
                </a:solidFill>
              </a:rPr>
              <a:t>gloves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af1a16f3cb_0_45"/>
          <p:cNvSpPr txBox="1"/>
          <p:nvPr/>
        </p:nvSpPr>
        <p:spPr>
          <a:xfrm>
            <a:off x="731521" y="4258346"/>
            <a:ext cx="11085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P</a:t>
            </a:r>
            <a:r>
              <a:rPr lang="en-GB" sz="3600" b="1">
                <a:solidFill>
                  <a:schemeClr val="dk1"/>
                </a:solidFill>
              </a:rPr>
              <a:t>3  </a:t>
            </a:r>
            <a:r>
              <a:rPr lang="en-GB" sz="3600">
                <a:solidFill>
                  <a:schemeClr val="dk1"/>
                </a:solidFill>
              </a:rPr>
              <a:t>Cliff’s mittens, on string threaded through his coat, dangled limp at the end of his sleeves.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6271" y="877235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6363" y="507152"/>
            <a:ext cx="2045326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7D171B56074344A2284E8B3949134A" ma:contentTypeVersion="12" ma:contentTypeDescription="Create a new document." ma:contentTypeScope="" ma:versionID="bd492b0eaa39f7a217e5cb921c18af2d">
  <xsd:schema xmlns:xsd="http://www.w3.org/2001/XMLSchema" xmlns:xs="http://www.w3.org/2001/XMLSchema" xmlns:p="http://schemas.microsoft.com/office/2006/metadata/properties" xmlns:ns2="b44cd482-2b86-446b-8eb4-a2ce46a8b066" xmlns:ns3="56784698-4acb-4aee-acab-7138b202cf97" targetNamespace="http://schemas.microsoft.com/office/2006/metadata/properties" ma:root="true" ma:fieldsID="be2739be3925c3da41d9a5b100cdbf8a" ns2:_="" ns3:_="">
    <xsd:import namespace="b44cd482-2b86-446b-8eb4-a2ce46a8b066"/>
    <xsd:import namespace="56784698-4acb-4aee-acab-7138b202c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cd482-2b86-446b-8eb4-a2ce46a8b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84698-4acb-4aee-acab-7138b202cf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E5E890-0DFA-4D00-B02E-BE8E3526091D}"/>
</file>

<file path=customXml/itemProps2.xml><?xml version="1.0" encoding="utf-8"?>
<ds:datastoreItem xmlns:ds="http://schemas.openxmlformats.org/officeDocument/2006/customXml" ds:itemID="{5CD1C98A-5BE9-4EA7-AFEA-FBD336DBE42D}"/>
</file>

<file path=customXml/itemProps3.xml><?xml version="1.0" encoding="utf-8"?>
<ds:datastoreItem xmlns:ds="http://schemas.openxmlformats.org/officeDocument/2006/customXml" ds:itemID="{6C604E83-BFFF-41E0-8FF5-DA9F0D02D448}"/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569</Words>
  <Application>Microsoft Office PowerPoint</Application>
  <PresentationFormat>Custom</PresentationFormat>
  <Paragraphs>81</Paragraphs>
  <Slides>21</Slides>
  <Notes>21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Letters from the  Lighthouse</vt:lpstr>
      <vt:lpstr>Friday 8th January</vt:lpstr>
      <vt:lpstr>Keep Calm  and  Carry 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Now read Ch1: Keep Calm  and  Carry 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Letters from the  Lighthouse</dc:title>
  <dc:creator>Catherine Prosser</dc:creator>
  <cp:lastModifiedBy>Sarah Bennett</cp:lastModifiedBy>
  <cp:revision>19</cp:revision>
  <dcterms:created xsi:type="dcterms:W3CDTF">2020-11-03T15:20:16Z</dcterms:created>
  <dcterms:modified xsi:type="dcterms:W3CDTF">2021-01-05T12:32:39Z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0x010100917D171B56074344A2284E8B3949134A</vt:lpwstr>
  </property>
</Properties>
</file>